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4" r:id="rId19"/>
    <p:sldId id="275" r:id="rId20"/>
    <p:sldId id="276" r:id="rId21"/>
    <p:sldId id="27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8640"/>
    <p:restoredTop sz="86395"/>
  </p:normalViewPr>
  <p:slideViewPr>
    <p:cSldViewPr snapToGrid="0" snapToObjects="1">
      <p:cViewPr varScale="1">
        <p:scale>
          <a:sx n="78" d="100"/>
          <a:sy n="78" d="100"/>
        </p:scale>
        <p:origin x="192" y="856"/>
      </p:cViewPr>
      <p:guideLst/>
    </p:cSldViewPr>
  </p:slideViewPr>
  <p:outlineViewPr>
    <p:cViewPr>
      <p:scale>
        <a:sx n="33" d="100"/>
        <a:sy n="33" d="100"/>
      </p:scale>
      <p:origin x="0" y="-42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tiff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57E299-DDB5-DA4E-924B-A043324A3E10}" type="datetimeFigureOut">
              <a:rPr lang="en-US" smtClean="0"/>
              <a:t>3/7/20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762143-C7E7-7347-8890-D0C9C1D90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758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762143-C7E7-7347-8890-D0C9C1D90B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26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762143-C7E7-7347-8890-D0C9C1D90B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3795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762143-C7E7-7347-8890-D0C9C1D90BF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408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762143-C7E7-7347-8890-D0C9C1D90BF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044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9DBEA-A07D-024E-8C33-847CF1D64A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C9D0C3-C924-7741-8B03-046896C3FE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0550BC-4F7B-C545-8C82-AF544C08C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3/7/20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6A8A3-6B35-F647-B998-175E4549B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574779-243E-474E-8C5A-EF37BF5A8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644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F87F3-2353-E442-A67F-58DE6C218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32AA45-79B0-8A47-8458-AF08276B60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835966-AD98-504A-B8CA-B1284FEB4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3/7/20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502DFF-0CB3-5E45-A25C-C85D5BA6C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1ACDB-B569-7344-95A7-9F40816D9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675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338A2A-25F9-5B44-97E0-563D123473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371BFD-79BC-B944-944A-3CBA0A0CBF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8448A3-6264-824D-B481-BA4204258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3/7/20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C3821-ECE3-5F44-A995-25E6A8649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C6849-88EE-684E-AAA6-35BA11A3E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335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0D598-1E86-094E-8DC9-3386847F8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ACEC5-2BA2-D84A-BE08-E5DF35FA4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41F0B2-9F22-534C-BB7E-7301691BB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3/7/20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A5848-C3A4-ED40-BF75-2CFF114E7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4858D5-3B8A-F14D-ABA4-CE2714FEC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733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F1519-2E2C-F148-9E62-5927E1A21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C236EE-F661-004D-82CA-8E1549D399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0C94A-2314-E141-B50B-E2BF311BA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3/7/20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F0A5B4-14A1-604A-8847-A519C31A2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4FE15-D62E-1C44-BA09-A7DD230EB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193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6BA1A-C5EC-EA49-B939-FD4C9457B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9DB8E-1512-FB44-BA36-B3B424B1F5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9BE721-4F6E-824D-AB6E-EA32C74085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F54528-F14D-4044-9356-F6BE20F9B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3/7/20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F1AB04-B59E-C346-8FF0-089DB9217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B4DA3C-7F26-054E-B11C-38F45CCE3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422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5157E-A85D-0C45-86D5-1F563FA83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538123-4BAB-1E4A-8FE5-6C57F88DF1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629763-B3E1-C54D-AB6F-83101704A5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295245-183C-7548-B147-93D55933BE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7EC145-2A49-5142-998F-00098F80C2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CA45C6-5858-3E48-8F84-247E3DAB5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3/7/20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9D5315-20D2-7D4E-A8B4-3C201AC9D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5D8BDF-FA4A-D44F-A029-9AC288591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67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1FEC5-68DB-4A46-AAC4-4B0A74ADC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D87F64-C994-364A-84F6-3C99CED34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3/7/20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67D88F-5221-794E-8461-E4AA40090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67F1FB-02FD-8040-B063-63C0C53D4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507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3F832B-2B7B-5241-B8A7-96223C5F2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3/7/20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4217BC-46FD-7E42-9BD1-4EBDF5A0F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6EA178-C133-A34B-92AB-5E5155BF0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102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CAF3C-BC3C-364E-BF52-1F4D79050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8E0C4-1D92-6949-AE92-80A575DBB3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82B6D8-B159-F143-8ABD-503887A35F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D62437-2EC3-E048-9576-50852C38F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3/7/20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B996E-B4E3-1945-83F0-DBB7526D7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0C9E02-E916-1641-AFDD-5D90C665A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41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8E448-D9F5-5544-8BAF-9D2B10515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782D9D-97A7-7B46-8595-D536B8338D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4EA037-067C-BE44-AB0B-F96CF9FC47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00B9D4-246C-C348-8DB1-2880288BF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3/7/20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34B3A0-60D1-DA40-8FC8-4A890BE5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1061D8-359B-9F4C-86E1-796FF26D9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976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B00097-961D-694D-AFFE-CAE3565A2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A591EE-75F6-AA4D-BD52-291891BDC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6B731-2779-4544-8B53-281A69BD7D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8696B-7EEB-DF4C-BD93-559CBF48DA9D}" type="datetimeFigureOut">
              <a:rPr lang="en-US" smtClean="0"/>
              <a:t>3/7/20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84A43-2E50-4944-8373-85BC16E70A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6D7771-6E4C-9C4B-8499-C932F88683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41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art.dev/get-dart" TargetMode="External"/><Relationship Id="rId2" Type="http://schemas.openxmlformats.org/officeDocument/2006/relationships/hyperlink" Target="https://gekorm.com/dart-windows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7DE60FC-5485-C54F-9D22-7C5D8B1CEB73}"/>
              </a:ext>
            </a:extLst>
          </p:cNvPr>
          <p:cNvSpPr txBox="1"/>
          <p:nvPr/>
        </p:nvSpPr>
        <p:spPr>
          <a:xfrm>
            <a:off x="841248" y="4462272"/>
            <a:ext cx="10506456" cy="11978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>
                <a:latin typeface="+mj-lt"/>
                <a:ea typeface="+mj-ea"/>
                <a:cs typeface="+mj-cs"/>
              </a:rPr>
              <a:t>YUSAK SETIAWAN</a:t>
            </a: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4D105333-ED3E-CA48-8CD0-C41A3FF8B63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0950" y="261870"/>
            <a:ext cx="3111645" cy="402802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6F8EF27-8C40-3246-B55F-A28E6EA3F2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1216" y="261868"/>
            <a:ext cx="4028021" cy="4028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823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DF9DA-2FC6-8146-AC20-37850D2C2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Operators (</a:t>
            </a:r>
            <a:r>
              <a:rPr lang="en-US" dirty="0" err="1"/>
              <a:t>Lanjutan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B3E37-9157-CC40-8CCD-E0F15D0DD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Assignment Operator</a:t>
            </a:r>
          </a:p>
          <a:p>
            <a:pPr lvl="1"/>
            <a:r>
              <a:rPr lang="en-US" dirty="0"/>
              <a:t>=   ??=   +=   -=   *=   /=</a:t>
            </a:r>
          </a:p>
          <a:p>
            <a:r>
              <a:rPr lang="en-US" dirty="0"/>
              <a:t>Logical Operator</a:t>
            </a:r>
          </a:p>
          <a:p>
            <a:pPr lvl="1"/>
            <a:r>
              <a:rPr lang="en-US" dirty="0"/>
              <a:t>&amp;&amp;   ||   !</a:t>
            </a:r>
          </a:p>
          <a:p>
            <a:r>
              <a:rPr lang="en-US" dirty="0"/>
              <a:t>Conditional Operator</a:t>
            </a:r>
          </a:p>
          <a:p>
            <a:pPr lvl="1"/>
            <a:r>
              <a:rPr lang="en-US" dirty="0"/>
              <a:t>Condition ? expr1 : expr2</a:t>
            </a:r>
          </a:p>
          <a:p>
            <a:pPr marL="457200" lvl="1" indent="0">
              <a:buNone/>
            </a:pP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047784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136B5-4DAD-DA4C-96E7-E252A2381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83102-6D94-7743-B50B-8B77F137B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statement</a:t>
            </a:r>
          </a:p>
          <a:p>
            <a:r>
              <a:rPr lang="en-US" dirty="0"/>
              <a:t>if…else statement</a:t>
            </a:r>
          </a:p>
          <a:p>
            <a:r>
              <a:rPr lang="en-US" dirty="0"/>
              <a:t>switch…case statement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005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0B138-02FF-B54F-82B7-1583C8C7F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E3097-233D-CE4A-A344-80892B682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Terdefinisi</a:t>
            </a:r>
            <a:endParaRPr lang="en-US" dirty="0"/>
          </a:p>
          <a:p>
            <a:pPr lvl="1"/>
            <a:r>
              <a:rPr lang="en-US" dirty="0"/>
              <a:t>for </a:t>
            </a:r>
          </a:p>
          <a:p>
            <a:pPr lvl="1"/>
            <a:r>
              <a:rPr lang="en-US" dirty="0"/>
              <a:t>for…in</a:t>
            </a:r>
          </a:p>
          <a:p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terdefinisi</a:t>
            </a:r>
            <a:endParaRPr lang="en-US" dirty="0"/>
          </a:p>
          <a:p>
            <a:pPr lvl="1"/>
            <a:r>
              <a:rPr lang="en-US" dirty="0"/>
              <a:t>while</a:t>
            </a:r>
          </a:p>
          <a:p>
            <a:pPr lvl="1"/>
            <a:r>
              <a:rPr lang="en-US" dirty="0"/>
              <a:t>do…while</a:t>
            </a:r>
          </a:p>
        </p:txBody>
      </p:sp>
    </p:spTree>
    <p:extLst>
      <p:ext uri="{BB962C8B-B14F-4D97-AF65-F5344CB8AC3E}">
        <p14:creationId xmlns:p14="http://schemas.microsoft.com/office/powerpoint/2010/main" val="2888301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F02AB-EF19-5945-A64C-03E2A71DE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4F1B4-5622-6844-B5C8-4BDC29811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Fungsi</a:t>
            </a:r>
            <a:endParaRPr lang="en-US" dirty="0"/>
          </a:p>
          <a:p>
            <a:pPr lvl="1"/>
            <a:r>
              <a:rPr lang="en-US" dirty="0" err="1"/>
              <a:t>Bisa</a:t>
            </a:r>
            <a:r>
              <a:rPr lang="en-US" dirty="0"/>
              <a:t> punya </a:t>
            </a:r>
            <a:r>
              <a:rPr lang="en-US" dirty="0" err="1"/>
              <a:t>nama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(anonymous function).</a:t>
            </a:r>
          </a:p>
          <a:p>
            <a:pPr lvl="1"/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parameter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tanpa</a:t>
            </a:r>
            <a:r>
              <a:rPr lang="en-US" dirty="0"/>
              <a:t> parameter.</a:t>
            </a:r>
          </a:p>
          <a:p>
            <a:pPr lvl="1"/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mengembalikan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Punya body (</a:t>
            </a:r>
            <a:r>
              <a:rPr lang="en-US" dirty="0" err="1"/>
              <a:t>isi</a:t>
            </a:r>
            <a:r>
              <a:rPr lang="en-US" dirty="0"/>
              <a:t>) </a:t>
            </a:r>
            <a:r>
              <a:rPr lang="en-US" dirty="0" err="1"/>
              <a:t>fungsi</a:t>
            </a:r>
            <a:r>
              <a:rPr lang="en-US" dirty="0"/>
              <a:t> (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).</a:t>
            </a:r>
          </a:p>
          <a:p>
            <a:pPr lvl="1"/>
            <a:r>
              <a:rPr lang="en-US" b="1" dirty="0" err="1">
                <a:solidFill>
                  <a:srgbClr val="FF0000"/>
                </a:solidFill>
              </a:rPr>
              <a:t>Bisa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memanggil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dirinya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sendiri</a:t>
            </a:r>
            <a:r>
              <a:rPr lang="en-US" b="1" dirty="0">
                <a:solidFill>
                  <a:srgbClr val="FF0000"/>
                </a:solidFill>
              </a:rPr>
              <a:t> (</a:t>
            </a:r>
            <a:r>
              <a:rPr lang="en-US" b="1" dirty="0" err="1">
                <a:solidFill>
                  <a:srgbClr val="FF0000"/>
                </a:solidFill>
              </a:rPr>
              <a:t>rekursif</a:t>
            </a:r>
            <a:r>
              <a:rPr lang="en-US" b="1" dirty="0">
                <a:solidFill>
                  <a:srgbClr val="FF0000"/>
                </a:solidFill>
              </a:rPr>
              <a:t> / recursive)</a:t>
            </a:r>
          </a:p>
          <a:p>
            <a:pPr lvl="1"/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ditampung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variable</a:t>
            </a:r>
          </a:p>
          <a:p>
            <a:pPr lvl="1"/>
            <a:r>
              <a:rPr lang="en-US" dirty="0"/>
              <a:t>Arrow notation.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. </a:t>
            </a:r>
            <a:r>
              <a:rPr lang="en-US" sz="3600" dirty="0" err="1"/>
              <a:t>Bagaimana</a:t>
            </a:r>
            <a:r>
              <a:rPr lang="en-US" sz="3600" dirty="0"/>
              <a:t> </a:t>
            </a:r>
            <a:r>
              <a:rPr lang="en-US" sz="3600" dirty="0" err="1"/>
              <a:t>jika</a:t>
            </a:r>
            <a:r>
              <a:rPr lang="en-US" sz="3600" dirty="0"/>
              <a:t> </a:t>
            </a:r>
            <a:r>
              <a:rPr lang="en-US" sz="3600" dirty="0" err="1"/>
              <a:t>mengembalikan</a:t>
            </a:r>
            <a:r>
              <a:rPr lang="en-US" sz="3600" dirty="0"/>
              <a:t> 2 </a:t>
            </a:r>
            <a:r>
              <a:rPr lang="en-US" sz="3600" dirty="0" err="1"/>
              <a:t>nilai</a:t>
            </a:r>
            <a:r>
              <a:rPr lang="en-US" sz="3600" dirty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499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BE47E-5A54-E646-BD18-9F3A2564C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(</a:t>
            </a:r>
            <a:r>
              <a:rPr lang="en-US" dirty="0" err="1"/>
              <a:t>Lanjutan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CBB0A-CC91-6648-895F-F0EFA26F63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Syntax</a:t>
            </a:r>
          </a:p>
          <a:p>
            <a:pPr marL="457200" lvl="1" indent="0">
              <a:buNone/>
            </a:pPr>
            <a:r>
              <a:rPr lang="en-US" dirty="0"/>
              <a:t>String </a:t>
            </a:r>
            <a:r>
              <a:rPr lang="en-US" dirty="0" err="1"/>
              <a:t>sayHello</a:t>
            </a:r>
            <a:r>
              <a:rPr lang="en-US" dirty="0"/>
              <a:t> (String </a:t>
            </a:r>
            <a:r>
              <a:rPr lang="en-US" dirty="0" err="1"/>
              <a:t>nama</a:t>
            </a:r>
            <a:r>
              <a:rPr lang="en-US" dirty="0"/>
              <a:t>) {</a:t>
            </a:r>
          </a:p>
          <a:p>
            <a:pPr marL="457200" lvl="1" indent="0">
              <a:buNone/>
            </a:pPr>
            <a:r>
              <a:rPr lang="en-US" dirty="0"/>
              <a:t>	return ‘Halo </a:t>
            </a:r>
            <a:r>
              <a:rPr lang="en-US" dirty="0" err="1"/>
              <a:t>selamat</a:t>
            </a:r>
            <a:r>
              <a:rPr lang="en-US" dirty="0"/>
              <a:t> </a:t>
            </a:r>
            <a:r>
              <a:rPr lang="en-US" dirty="0" err="1"/>
              <a:t>datang</a:t>
            </a:r>
            <a:r>
              <a:rPr lang="en-US" dirty="0"/>
              <a:t>, $</a:t>
            </a:r>
            <a:r>
              <a:rPr lang="en-US" dirty="0" err="1"/>
              <a:t>nama</a:t>
            </a:r>
            <a:r>
              <a:rPr lang="en-US" dirty="0"/>
              <a:t>’;</a:t>
            </a:r>
          </a:p>
          <a:p>
            <a:pPr marL="457200" lvl="1" indent="0">
              <a:buNone/>
            </a:pPr>
            <a:r>
              <a:rPr lang="en-US" dirty="0"/>
              <a:t>}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String Function(String) </a:t>
            </a:r>
            <a:r>
              <a:rPr lang="en-US" dirty="0" err="1"/>
              <a:t>anonymousFunction</a:t>
            </a:r>
            <a:r>
              <a:rPr lang="en-US" dirty="0"/>
              <a:t> = (String </a:t>
            </a:r>
            <a:r>
              <a:rPr lang="en-US" dirty="0" err="1"/>
              <a:t>nama</a:t>
            </a:r>
            <a:r>
              <a:rPr lang="en-US" dirty="0"/>
              <a:t>) {</a:t>
            </a:r>
          </a:p>
          <a:p>
            <a:pPr marL="457200" lvl="1" indent="0">
              <a:buNone/>
            </a:pPr>
            <a:r>
              <a:rPr lang="en-US" dirty="0"/>
              <a:t>	return ‘Halo </a:t>
            </a:r>
            <a:r>
              <a:rPr lang="en-US" dirty="0" err="1"/>
              <a:t>selamat</a:t>
            </a:r>
            <a:r>
              <a:rPr lang="en-US" dirty="0"/>
              <a:t> </a:t>
            </a:r>
            <a:r>
              <a:rPr lang="en-US" dirty="0" err="1"/>
              <a:t>datang</a:t>
            </a:r>
            <a:r>
              <a:rPr lang="en-US" dirty="0"/>
              <a:t>, $</a:t>
            </a:r>
            <a:r>
              <a:rPr lang="en-US" dirty="0" err="1"/>
              <a:t>nama</a:t>
            </a:r>
            <a:r>
              <a:rPr lang="en-US" dirty="0"/>
              <a:t>’;</a:t>
            </a:r>
          </a:p>
          <a:p>
            <a:pPr marL="457200" lvl="1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36108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067F9-88C8-9445-A6B2-7CE056340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(</a:t>
            </a:r>
            <a:r>
              <a:rPr lang="en-US" dirty="0" err="1"/>
              <a:t>Lanjutan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FB7E7-050D-4A47-88D1-44E17D17E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Syntax (simplified)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String Function(String) </a:t>
            </a:r>
            <a:r>
              <a:rPr lang="en-US" dirty="0" err="1"/>
              <a:t>anonymousFunction</a:t>
            </a:r>
            <a:r>
              <a:rPr lang="en-US" dirty="0"/>
              <a:t> = (String </a:t>
            </a:r>
            <a:r>
              <a:rPr lang="en-US" dirty="0" err="1"/>
              <a:t>nama</a:t>
            </a:r>
            <a:r>
              <a:rPr lang="en-US" dirty="0"/>
              <a:t>) {</a:t>
            </a:r>
          </a:p>
          <a:p>
            <a:pPr marL="457200" lvl="1" indent="0">
              <a:buNone/>
            </a:pPr>
            <a:r>
              <a:rPr lang="en-US" dirty="0"/>
              <a:t>	return ‘Halo </a:t>
            </a:r>
            <a:r>
              <a:rPr lang="en-US" dirty="0" err="1"/>
              <a:t>selamat</a:t>
            </a:r>
            <a:r>
              <a:rPr lang="en-US" dirty="0"/>
              <a:t> </a:t>
            </a:r>
            <a:r>
              <a:rPr lang="en-US" dirty="0" err="1"/>
              <a:t>datang</a:t>
            </a:r>
            <a:r>
              <a:rPr lang="en-US" dirty="0"/>
              <a:t>, $</a:t>
            </a:r>
            <a:r>
              <a:rPr lang="en-US" dirty="0" err="1"/>
              <a:t>nama</a:t>
            </a:r>
            <a:r>
              <a:rPr lang="en-US" dirty="0"/>
              <a:t>’;</a:t>
            </a:r>
          </a:p>
          <a:p>
            <a:pPr marL="457200" lvl="1" indent="0">
              <a:buNone/>
            </a:pPr>
            <a:r>
              <a:rPr lang="en-US" dirty="0"/>
              <a:t>}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var </a:t>
            </a:r>
            <a:r>
              <a:rPr lang="en-US" dirty="0" err="1"/>
              <a:t>anonymousFunctionSimplified</a:t>
            </a:r>
            <a:r>
              <a:rPr lang="en-US" dirty="0"/>
              <a:t> = (var </a:t>
            </a:r>
            <a:r>
              <a:rPr lang="en-US" dirty="0" err="1"/>
              <a:t>nama</a:t>
            </a:r>
            <a:r>
              <a:rPr lang="en-US" dirty="0"/>
              <a:t>) {</a:t>
            </a:r>
          </a:p>
          <a:p>
            <a:pPr marL="457200" lvl="1" indent="0">
              <a:buNone/>
            </a:pPr>
            <a:r>
              <a:rPr lang="en-US" dirty="0"/>
              <a:t>	return ‘Halo </a:t>
            </a:r>
            <a:r>
              <a:rPr lang="en-US" dirty="0" err="1"/>
              <a:t>selamat</a:t>
            </a:r>
            <a:r>
              <a:rPr lang="en-US" dirty="0"/>
              <a:t> dating, $</a:t>
            </a:r>
            <a:r>
              <a:rPr lang="en-US" dirty="0" err="1"/>
              <a:t>nama</a:t>
            </a:r>
            <a:r>
              <a:rPr lang="en-US" dirty="0"/>
              <a:t>’;</a:t>
            </a:r>
          </a:p>
          <a:p>
            <a:pPr marL="457200" lvl="1" indent="0">
              <a:buNone/>
            </a:pPr>
            <a:r>
              <a:rPr lang="en-US" dirty="0"/>
              <a:t>}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String </a:t>
            </a:r>
            <a:r>
              <a:rPr lang="en-US" dirty="0" err="1"/>
              <a:t>sayHelloArrow</a:t>
            </a:r>
            <a:r>
              <a:rPr lang="en-US" dirty="0"/>
              <a:t> = (String </a:t>
            </a:r>
            <a:r>
              <a:rPr lang="en-US" dirty="0" err="1"/>
              <a:t>nama</a:t>
            </a:r>
            <a:r>
              <a:rPr lang="en-US" dirty="0"/>
              <a:t>) =&gt; ‘Halo </a:t>
            </a:r>
            <a:r>
              <a:rPr lang="en-US" dirty="0" err="1"/>
              <a:t>selamat</a:t>
            </a:r>
            <a:r>
              <a:rPr lang="en-US" dirty="0"/>
              <a:t> </a:t>
            </a:r>
            <a:r>
              <a:rPr lang="en-US" dirty="0" err="1"/>
              <a:t>datang</a:t>
            </a:r>
            <a:r>
              <a:rPr lang="en-US" dirty="0"/>
              <a:t>, $</a:t>
            </a:r>
            <a:r>
              <a:rPr lang="en-US" dirty="0" err="1"/>
              <a:t>nama</a:t>
            </a:r>
            <a:r>
              <a:rPr lang="en-US" dirty="0"/>
              <a:t>’;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var sayHelloArrow2 = (</a:t>
            </a:r>
            <a:r>
              <a:rPr lang="en-US" dirty="0" err="1"/>
              <a:t>nama</a:t>
            </a:r>
            <a:r>
              <a:rPr lang="en-US" dirty="0"/>
              <a:t>) =&gt; ‘Halo </a:t>
            </a:r>
            <a:r>
              <a:rPr lang="en-US" dirty="0" err="1"/>
              <a:t>selamat</a:t>
            </a:r>
            <a:r>
              <a:rPr lang="en-US" dirty="0"/>
              <a:t> dating, $</a:t>
            </a:r>
            <a:r>
              <a:rPr lang="en-US" dirty="0" err="1"/>
              <a:t>nama</a:t>
            </a:r>
            <a:r>
              <a:rPr lang="en-US" dirty="0"/>
              <a:t>’;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91909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067F9-88C8-9445-A6B2-7CE056340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Collections (in-depth)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FB7E7-050D-4A47-88D1-44E17D17E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Bagaimana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disimpan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1 variable ?</a:t>
            </a:r>
          </a:p>
          <a:p>
            <a:pPr lvl="1"/>
            <a:r>
              <a:rPr lang="en-US" dirty="0"/>
              <a:t>Using Collections in Dart</a:t>
            </a:r>
          </a:p>
          <a:p>
            <a:endParaRPr lang="en-US" dirty="0"/>
          </a:p>
          <a:p>
            <a:r>
              <a:rPr lang="en-US" dirty="0"/>
              <a:t>Collection data Type in Dart</a:t>
            </a:r>
          </a:p>
          <a:p>
            <a:pPr lvl="1"/>
            <a:r>
              <a:rPr lang="en-US" b="1" dirty="0">
                <a:highlight>
                  <a:srgbClr val="FFFF00"/>
                </a:highlight>
              </a:rPr>
              <a:t>List</a:t>
            </a:r>
          </a:p>
          <a:p>
            <a:pPr lvl="1"/>
            <a:r>
              <a:rPr lang="en-US" b="1" dirty="0">
                <a:highlight>
                  <a:srgbClr val="FFFF00"/>
                </a:highlight>
              </a:rPr>
              <a:t>Map</a:t>
            </a:r>
          </a:p>
          <a:p>
            <a:pPr lvl="1"/>
            <a:r>
              <a:rPr lang="en-US" dirty="0"/>
              <a:t>Set</a:t>
            </a:r>
          </a:p>
          <a:p>
            <a:pPr lvl="1"/>
            <a:r>
              <a:rPr lang="en-US" dirty="0"/>
              <a:t>Queue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20179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067F9-88C8-9445-A6B2-7CE056340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Collections (</a:t>
            </a:r>
            <a:r>
              <a:rPr lang="en-US" b="1" dirty="0">
                <a:highlight>
                  <a:srgbClr val="FFFF00"/>
                </a:highlight>
              </a:rPr>
              <a:t>List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FB7E7-050D-4A47-88D1-44E17D17E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List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tipe</a:t>
            </a:r>
            <a:r>
              <a:rPr lang="en-US" dirty="0"/>
              <a:t> data </a:t>
            </a:r>
            <a:r>
              <a:rPr lang="en-US" dirty="0" err="1"/>
              <a:t>dalam</a:t>
            </a:r>
            <a:r>
              <a:rPr lang="en-US" dirty="0"/>
              <a:t> Dart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menyimpan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tipe</a:t>
            </a:r>
            <a:r>
              <a:rPr lang="en-US" dirty="0"/>
              <a:t> data yang </a:t>
            </a:r>
            <a:r>
              <a:rPr lang="en-US" dirty="0" err="1"/>
              <a:t>sama</a:t>
            </a:r>
            <a:r>
              <a:rPr lang="en-US" dirty="0"/>
              <a:t>. List </a:t>
            </a:r>
            <a:r>
              <a:rPr lang="en-US" dirty="0" err="1"/>
              <a:t>sering</a:t>
            </a:r>
            <a:r>
              <a:rPr lang="en-US" dirty="0"/>
              <a:t> </a:t>
            </a:r>
            <a:r>
              <a:rPr lang="en-US" dirty="0" err="1"/>
              <a:t>disebut</a:t>
            </a:r>
            <a:r>
              <a:rPr lang="en-US" dirty="0"/>
              <a:t> juga </a:t>
            </a:r>
            <a:r>
              <a:rPr lang="en-US" dirty="0" err="1"/>
              <a:t>dengan</a:t>
            </a:r>
            <a:r>
              <a:rPr lang="en-US" dirty="0"/>
              <a:t> Array di </a:t>
            </a:r>
            <a:r>
              <a:rPr lang="en-US" dirty="0" err="1"/>
              <a:t>bahasa</a:t>
            </a:r>
            <a:r>
              <a:rPr lang="en-US" dirty="0"/>
              <a:t> </a:t>
            </a:r>
            <a:r>
              <a:rPr lang="en-US" dirty="0" err="1"/>
              <a:t>pemograman</a:t>
            </a:r>
            <a:r>
              <a:rPr lang="en-US" dirty="0"/>
              <a:t> </a:t>
            </a:r>
            <a:r>
              <a:rPr lang="en-US" dirty="0" err="1"/>
              <a:t>lainnya</a:t>
            </a:r>
            <a:r>
              <a:rPr lang="en-US" dirty="0"/>
              <a:t>. </a:t>
            </a:r>
          </a:p>
          <a:p>
            <a:r>
              <a:rPr lang="en-US" dirty="0" err="1"/>
              <a:t>Dalam</a:t>
            </a:r>
            <a:r>
              <a:rPr lang="en-US" dirty="0"/>
              <a:t> List data </a:t>
            </a:r>
            <a:r>
              <a:rPr lang="en-US" dirty="0" err="1"/>
              <a:t>disimpan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urutan</a:t>
            </a:r>
            <a:r>
              <a:rPr lang="en-US" dirty="0"/>
              <a:t>.</a:t>
            </a:r>
          </a:p>
          <a:p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elemen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List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diakses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index,</a:t>
            </a:r>
          </a:p>
          <a:p>
            <a:r>
              <a:rPr lang="en-US" dirty="0"/>
              <a:t>List </a:t>
            </a:r>
            <a:r>
              <a:rPr lang="en-US" dirty="0" err="1"/>
              <a:t>dalam</a:t>
            </a:r>
            <a:r>
              <a:rPr lang="en-US" dirty="0"/>
              <a:t> Dart </a:t>
            </a:r>
            <a:r>
              <a:rPr lang="en-US" dirty="0" err="1"/>
              <a:t>mempunyai</a:t>
            </a:r>
            <a:r>
              <a:rPr lang="en-US" dirty="0"/>
              <a:t> 2 </a:t>
            </a:r>
            <a:r>
              <a:rPr lang="en-US" dirty="0" err="1"/>
              <a:t>tipe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Fixed Length (</a:t>
            </a:r>
            <a:r>
              <a:rPr lang="en-US" dirty="0" err="1"/>
              <a:t>jumlah</a:t>
            </a:r>
            <a:r>
              <a:rPr lang="en-US" dirty="0"/>
              <a:t> </a:t>
            </a:r>
            <a:r>
              <a:rPr lang="en-US" dirty="0" err="1"/>
              <a:t>elemen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List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baku</a:t>
            </a:r>
            <a:r>
              <a:rPr lang="en-US" dirty="0"/>
              <a:t> / fixed)</a:t>
            </a:r>
          </a:p>
          <a:p>
            <a:pPr lvl="1"/>
            <a:r>
              <a:rPr lang="en-US" dirty="0"/>
              <a:t>Growable List (</a:t>
            </a:r>
            <a:r>
              <a:rPr lang="en-US" dirty="0" err="1"/>
              <a:t>jumlah</a:t>
            </a:r>
            <a:r>
              <a:rPr lang="en-US" dirty="0"/>
              <a:t> </a:t>
            </a:r>
            <a:r>
              <a:rPr lang="en-US" dirty="0" err="1"/>
              <a:t>elemen</a:t>
            </a:r>
            <a:r>
              <a:rPr lang="en-US" dirty="0"/>
              <a:t> List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berkembang</a:t>
            </a:r>
            <a:r>
              <a:rPr lang="en-US" dirty="0"/>
              <a:t>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kebutuhan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6833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067F9-88C8-9445-A6B2-7CE056340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Collections (</a:t>
            </a:r>
            <a:r>
              <a:rPr lang="en-US" dirty="0">
                <a:highlight>
                  <a:srgbClr val="FFFF00"/>
                </a:highlight>
              </a:rPr>
              <a:t>List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FB7E7-050D-4A47-88D1-44E17D17E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Syntax</a:t>
            </a:r>
          </a:p>
          <a:p>
            <a:pPr lvl="1"/>
            <a:r>
              <a:rPr lang="en-US" dirty="0"/>
              <a:t>List&lt;data type&gt; </a:t>
            </a:r>
            <a:r>
              <a:rPr lang="en-US" dirty="0" err="1"/>
              <a:t>list_name</a:t>
            </a:r>
            <a:r>
              <a:rPr lang="en-US" dirty="0"/>
              <a:t> = List(length of list);</a:t>
            </a:r>
          </a:p>
          <a:p>
            <a:pPr lvl="1"/>
            <a:r>
              <a:rPr lang="en-US" dirty="0"/>
              <a:t>List&lt;String&gt; students = List(2);</a:t>
            </a:r>
          </a:p>
          <a:p>
            <a:pPr lvl="2"/>
            <a:r>
              <a:rPr lang="en-US" dirty="0"/>
              <a:t>students[0] = “Budi”;</a:t>
            </a:r>
          </a:p>
          <a:p>
            <a:pPr lvl="2"/>
            <a:r>
              <a:rPr lang="en-US" dirty="0"/>
              <a:t>students[1] = “Ali”;</a:t>
            </a:r>
          </a:p>
          <a:p>
            <a:pPr lvl="1"/>
            <a:r>
              <a:rPr lang="en-US" dirty="0"/>
              <a:t>List&lt;String&gt; students = List();</a:t>
            </a:r>
          </a:p>
          <a:p>
            <a:pPr lvl="2"/>
            <a:r>
              <a:rPr lang="en-US" dirty="0" err="1"/>
              <a:t>students.add</a:t>
            </a:r>
            <a:r>
              <a:rPr lang="en-US" dirty="0"/>
              <a:t>(“Budi”);</a:t>
            </a:r>
          </a:p>
          <a:p>
            <a:pPr lvl="2"/>
            <a:r>
              <a:rPr lang="en-US" dirty="0" err="1"/>
              <a:t>Students.add</a:t>
            </a:r>
            <a:r>
              <a:rPr lang="en-US" dirty="0"/>
              <a:t>(“Ali”);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To Access:</a:t>
            </a:r>
          </a:p>
          <a:p>
            <a:pPr marL="914400" lvl="2" indent="0">
              <a:buNone/>
            </a:pPr>
            <a:r>
              <a:rPr lang="en-US" dirty="0"/>
              <a:t>for(var student in students) {</a:t>
            </a:r>
          </a:p>
          <a:p>
            <a:pPr marL="914400" lvl="2" indent="0">
              <a:buNone/>
            </a:pPr>
            <a:r>
              <a:rPr lang="en-US" dirty="0"/>
              <a:t>  print(student);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25075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067F9-88C8-9445-A6B2-7CE056340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Collections (</a:t>
            </a:r>
            <a:r>
              <a:rPr lang="en-US" b="1" dirty="0">
                <a:highlight>
                  <a:srgbClr val="FFFF00"/>
                </a:highlight>
              </a:rPr>
              <a:t>Map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FB7E7-050D-4A47-88D1-44E17D17E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Map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tipe</a:t>
            </a:r>
            <a:r>
              <a:rPr lang="en-US" dirty="0"/>
              <a:t> data </a:t>
            </a:r>
            <a:r>
              <a:rPr lang="en-US" dirty="0" err="1"/>
              <a:t>dalam</a:t>
            </a:r>
            <a:r>
              <a:rPr lang="en-US" dirty="0"/>
              <a:t> Dart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menyimpan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tipe</a:t>
            </a:r>
            <a:r>
              <a:rPr lang="en-US" dirty="0"/>
              <a:t> data yang </a:t>
            </a:r>
            <a:r>
              <a:rPr lang="en-US" dirty="0" err="1"/>
              <a:t>berbeda</a:t>
            </a:r>
            <a:r>
              <a:rPr lang="en-US" dirty="0"/>
              <a:t>. </a:t>
            </a:r>
          </a:p>
          <a:p>
            <a:r>
              <a:rPr lang="en-US" dirty="0" err="1"/>
              <a:t>Dalam</a:t>
            </a:r>
            <a:r>
              <a:rPr lang="en-US" dirty="0"/>
              <a:t> Map data </a:t>
            </a:r>
            <a:r>
              <a:rPr lang="en-US" dirty="0" err="1"/>
              <a:t>disimpan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bentuk</a:t>
            </a:r>
            <a:r>
              <a:rPr lang="en-US" dirty="0"/>
              <a:t> key dan </a:t>
            </a:r>
            <a:r>
              <a:rPr lang="en-US" dirty="0" err="1"/>
              <a:t>isi</a:t>
            </a:r>
            <a:r>
              <a:rPr lang="en-US" dirty="0"/>
              <a:t> </a:t>
            </a:r>
            <a:r>
              <a:rPr lang="en-US" dirty="0" err="1"/>
              <a:t>nya</a:t>
            </a:r>
            <a:r>
              <a:rPr lang="en-US" dirty="0"/>
              <a:t>.</a:t>
            </a:r>
          </a:p>
          <a:p>
            <a:r>
              <a:rPr lang="en-US" dirty="0"/>
              <a:t>Map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berisi</a:t>
            </a:r>
            <a:r>
              <a:rPr lang="en-US" dirty="0"/>
              <a:t> null value.</a:t>
            </a:r>
          </a:p>
          <a:p>
            <a:r>
              <a:rPr lang="en-US" dirty="0"/>
              <a:t>Map </a:t>
            </a:r>
            <a:r>
              <a:rPr lang="en-US" dirty="0" err="1"/>
              <a:t>dalam</a:t>
            </a:r>
            <a:r>
              <a:rPr lang="en-US" dirty="0"/>
              <a:t> Dart </a:t>
            </a:r>
            <a:r>
              <a:rPr lang="en-US" dirty="0" err="1"/>
              <a:t>dapat</a:t>
            </a:r>
            <a:r>
              <a:rPr lang="en-US" dirty="0"/>
              <a:t> di </a:t>
            </a:r>
            <a:r>
              <a:rPr lang="en-US" dirty="0" err="1"/>
              <a:t>deklarasi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2 </a:t>
            </a:r>
            <a:r>
              <a:rPr lang="en-US" dirty="0" err="1"/>
              <a:t>cara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Map Literal</a:t>
            </a:r>
          </a:p>
          <a:p>
            <a:pPr lvl="1"/>
            <a:r>
              <a:rPr lang="en-US" dirty="0"/>
              <a:t>Map Constructor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3148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28A9E-1516-C641-8944-D185912A1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dirty="0"/>
              <a:t>Dart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D14A8-D8E6-DF48-9B82-D464B910C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Why... Why… Dart ?</a:t>
            </a:r>
          </a:p>
          <a:p>
            <a:r>
              <a:rPr lang="en-US" sz="2000" dirty="0"/>
              <a:t>Installation</a:t>
            </a:r>
          </a:p>
          <a:p>
            <a:r>
              <a:rPr lang="en-US" sz="2000" dirty="0"/>
              <a:t>IDE</a:t>
            </a:r>
          </a:p>
          <a:p>
            <a:r>
              <a:rPr lang="en-US" sz="2000" dirty="0"/>
              <a:t>Data Types</a:t>
            </a:r>
          </a:p>
          <a:p>
            <a:r>
              <a:rPr lang="en-US" sz="2000" dirty="0"/>
              <a:t>Variables</a:t>
            </a:r>
          </a:p>
          <a:p>
            <a:r>
              <a:rPr lang="en-US" sz="2000" dirty="0"/>
              <a:t>Operators</a:t>
            </a:r>
          </a:p>
          <a:p>
            <a:r>
              <a:rPr lang="en-US" sz="2000" dirty="0"/>
              <a:t>Conditions </a:t>
            </a:r>
          </a:p>
          <a:p>
            <a:r>
              <a:rPr lang="en-US" sz="2000" dirty="0"/>
              <a:t>Loops</a:t>
            </a:r>
          </a:p>
          <a:p>
            <a:r>
              <a:rPr lang="en-US" sz="2000" dirty="0"/>
              <a:t>Function</a:t>
            </a:r>
          </a:p>
          <a:p>
            <a:r>
              <a:rPr lang="en-US" sz="2000" dirty="0"/>
              <a:t>Collections</a:t>
            </a:r>
          </a:p>
          <a:p>
            <a:r>
              <a:rPr lang="en-US" sz="2000" dirty="0"/>
              <a:t>Unit Testing</a:t>
            </a:r>
          </a:p>
          <a:p>
            <a:endParaRPr lang="en-US" sz="2000" dirty="0"/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B6D7D022-C848-413A-8D00-0A187C3C0D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446" r="5859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0418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067F9-88C8-9445-A6B2-7CE056340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Collections (</a:t>
            </a:r>
            <a:r>
              <a:rPr lang="en-US" dirty="0">
                <a:highlight>
                  <a:srgbClr val="FFFF00"/>
                </a:highlight>
              </a:rPr>
              <a:t>Map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FB7E7-050D-4A47-88D1-44E17D17E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Syntax</a:t>
            </a:r>
          </a:p>
          <a:p>
            <a:pPr lvl="1"/>
            <a:r>
              <a:rPr lang="en-US" dirty="0"/>
              <a:t>var </a:t>
            </a:r>
            <a:r>
              <a:rPr lang="en-US" dirty="0" err="1"/>
              <a:t>variableName</a:t>
            </a:r>
            <a:r>
              <a:rPr lang="en-US" dirty="0"/>
              <a:t> = {</a:t>
            </a:r>
          </a:p>
          <a:p>
            <a:pPr marL="914400" lvl="2" indent="0">
              <a:buNone/>
            </a:pPr>
            <a:r>
              <a:rPr lang="en-US" dirty="0"/>
              <a:t>key1 : value1,</a:t>
            </a:r>
          </a:p>
          <a:p>
            <a:pPr marL="914400" lvl="2" indent="0">
              <a:buNone/>
            </a:pPr>
            <a:r>
              <a:rPr lang="en-US" dirty="0"/>
              <a:t>key2 : value2</a:t>
            </a:r>
          </a:p>
          <a:p>
            <a:pPr marL="914400" lvl="2" indent="0">
              <a:buNone/>
            </a:pPr>
            <a:r>
              <a:rPr lang="en-US" dirty="0"/>
              <a:t>}</a:t>
            </a:r>
          </a:p>
          <a:p>
            <a:pPr marL="914400" lvl="2" indent="0">
              <a:buNone/>
            </a:pPr>
            <a:endParaRPr lang="en-US" dirty="0"/>
          </a:p>
          <a:p>
            <a:pPr lvl="1"/>
            <a:r>
              <a:rPr lang="en-US" dirty="0"/>
              <a:t>var </a:t>
            </a:r>
            <a:r>
              <a:rPr lang="en-US" dirty="0" err="1"/>
              <a:t>myMap</a:t>
            </a:r>
            <a:r>
              <a:rPr lang="en-US" dirty="0"/>
              <a:t> = {</a:t>
            </a:r>
          </a:p>
          <a:p>
            <a:pPr marL="457200" lvl="1" indent="0">
              <a:buNone/>
            </a:pPr>
            <a:r>
              <a:rPr lang="en-US" dirty="0"/>
              <a:t>	”id” : “</a:t>
            </a:r>
            <a:r>
              <a:rPr lang="en-US" dirty="0" err="1"/>
              <a:t>horee</a:t>
            </a:r>
            <a:r>
              <a:rPr lang="en-US" dirty="0"/>
              <a:t>”,</a:t>
            </a:r>
          </a:p>
          <a:p>
            <a:pPr marL="457200" lvl="1" indent="0">
              <a:buNone/>
            </a:pPr>
            <a:r>
              <a:rPr lang="en-US" dirty="0"/>
              <a:t>	“password” : “1234”</a:t>
            </a:r>
          </a:p>
          <a:p>
            <a:pPr marL="457200" lvl="1" indent="0">
              <a:buNone/>
            </a:pPr>
            <a:r>
              <a:rPr lang="en-US" dirty="0"/>
              <a:t>    }</a:t>
            </a:r>
          </a:p>
          <a:p>
            <a:pPr lvl="1"/>
            <a:r>
              <a:rPr lang="en-US" dirty="0" err="1"/>
              <a:t>myMap</a:t>
            </a:r>
            <a:r>
              <a:rPr lang="en-US" dirty="0"/>
              <a:t>[”id”] = “</a:t>
            </a:r>
            <a:r>
              <a:rPr lang="en-US" dirty="0" err="1"/>
              <a:t>horee</a:t>
            </a:r>
            <a:r>
              <a:rPr lang="en-US" dirty="0"/>
              <a:t>”;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13860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DE133-4399-D941-A068-0A21F9CFF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7E22C-A370-1844-9D3C-878322E5F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051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0AB6C-3A79-CC43-AC17-22D1B9740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Dart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E3AF2-03B2-874B-84A4-F8452F5750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Modern Language (String literal, Map, Tuple).</a:t>
            </a:r>
          </a:p>
          <a:p>
            <a:pPr lvl="1"/>
            <a:r>
              <a:rPr lang="en-US" dirty="0"/>
              <a:t>Easy to move to another languages such as JAVA, C#, </a:t>
            </a:r>
            <a:r>
              <a:rPr lang="en-US" dirty="0" err="1"/>
              <a:t>Javascript</a:t>
            </a:r>
            <a:r>
              <a:rPr lang="en-US" dirty="0"/>
              <a:t>.</a:t>
            </a:r>
          </a:p>
          <a:p>
            <a:r>
              <a:rPr lang="en-US" dirty="0"/>
              <a:t>Strongly typed programming language.</a:t>
            </a:r>
          </a:p>
          <a:p>
            <a:r>
              <a:rPr lang="en-US" dirty="0"/>
              <a:t>Object Oriented Language.</a:t>
            </a:r>
          </a:p>
          <a:p>
            <a:r>
              <a:rPr lang="en-US" dirty="0"/>
              <a:t>Compiled based language.</a:t>
            </a:r>
          </a:p>
          <a:p>
            <a:r>
              <a:rPr lang="en-US" dirty="0"/>
              <a:t>Interoperable (Front End + Back End, Web, Mobile)</a:t>
            </a:r>
          </a:p>
          <a:p>
            <a:r>
              <a:rPr lang="en-US" dirty="0"/>
              <a:t>Supported by well known IDE, Android Studio, Code, Atom, etc.</a:t>
            </a:r>
          </a:p>
          <a:p>
            <a:r>
              <a:rPr lang="en-US" dirty="0"/>
              <a:t>Made by well known company (Google)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268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B172F-2A68-7141-BAFC-8EC9B757B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(Preparation)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B033A-E2C4-4B4F-88E9-0A6DEF512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WINDOWS </a:t>
            </a:r>
          </a:p>
          <a:p>
            <a:pPr lvl="1"/>
            <a:r>
              <a:rPr lang="en-US" dirty="0">
                <a:hlinkClick r:id="rId2"/>
              </a:rPr>
              <a:t>https://gekorm.com/dart-windows/</a:t>
            </a:r>
            <a:endParaRPr lang="en-US" dirty="0"/>
          </a:p>
          <a:p>
            <a:r>
              <a:rPr lang="en-US" dirty="0"/>
              <a:t>MAC</a:t>
            </a:r>
          </a:p>
          <a:p>
            <a:pPr lvl="1"/>
            <a:r>
              <a:rPr lang="en-US" dirty="0">
                <a:hlinkClick r:id="rId3"/>
              </a:rPr>
              <a:t>https://dart.dev/get-dart</a:t>
            </a:r>
            <a:r>
              <a:rPr lang="en-US" dirty="0"/>
              <a:t> (choose mac tab)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Installation Check</a:t>
            </a:r>
          </a:p>
          <a:p>
            <a:pPr lvl="1"/>
            <a:r>
              <a:rPr lang="en-US" dirty="0"/>
              <a:t>Type dart --version</a:t>
            </a:r>
          </a:p>
        </p:txBody>
      </p:sp>
    </p:spTree>
    <p:extLst>
      <p:ext uri="{BB962C8B-B14F-4D97-AF65-F5344CB8AC3E}">
        <p14:creationId xmlns:p14="http://schemas.microsoft.com/office/powerpoint/2010/main" val="3393877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2CE47-E595-F542-846F-773E792EF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 (Integrated Development Environment)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342D6-ADE3-9543-A184-A07B08EB7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Visual Studio Code</a:t>
            </a:r>
          </a:p>
          <a:p>
            <a:r>
              <a:rPr lang="en-US" dirty="0">
                <a:highlight>
                  <a:srgbClr val="FFFF00"/>
                </a:highlight>
              </a:rPr>
              <a:t>Android Studio</a:t>
            </a:r>
          </a:p>
          <a:p>
            <a:r>
              <a:rPr lang="en-US" dirty="0">
                <a:highlight>
                  <a:srgbClr val="FFFF00"/>
                </a:highlight>
              </a:rPr>
              <a:t>Online Editor (</a:t>
            </a:r>
            <a:r>
              <a:rPr lang="en-US" dirty="0" err="1">
                <a:highlight>
                  <a:srgbClr val="FFFF00"/>
                </a:highlight>
              </a:rPr>
              <a:t>Dartpad</a:t>
            </a:r>
            <a:r>
              <a:rPr lang="en-US" dirty="0">
                <a:highlight>
                  <a:srgbClr val="FFFF00"/>
                </a:highlight>
              </a:rPr>
              <a:t>), https://</a:t>
            </a:r>
            <a:r>
              <a:rPr lang="en-US" dirty="0" err="1">
                <a:highlight>
                  <a:srgbClr val="FFFF00"/>
                </a:highlight>
              </a:rPr>
              <a:t>dartpad.dartlang.org</a:t>
            </a:r>
            <a:endParaRPr lang="en-US" dirty="0">
              <a:highlight>
                <a:srgbClr val="FFFF00"/>
              </a:highlight>
            </a:endParaRPr>
          </a:p>
          <a:p>
            <a:r>
              <a:rPr lang="en-US" dirty="0"/>
              <a:t>IntelliJ</a:t>
            </a:r>
          </a:p>
          <a:p>
            <a:r>
              <a:rPr lang="en-US" dirty="0"/>
              <a:t>Sublime</a:t>
            </a:r>
          </a:p>
          <a:p>
            <a:r>
              <a:rPr lang="en-US" dirty="0"/>
              <a:t>Atom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240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97201-1001-ED42-8D7C-1CEC469E7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Studio Code or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57C02-EEFD-274C-B052-DDB7E2922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dart plugins for Code.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3A7E95C-CF23-DF4D-98F0-89D4BE2FC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338" y="2243360"/>
            <a:ext cx="8110537" cy="435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936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9CB5C-2052-574C-8F03-35613D623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53C18-1DD3-F740-8D70-CF9E74A79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Numbers</a:t>
            </a:r>
          </a:p>
          <a:p>
            <a:pPr lvl="1"/>
            <a:r>
              <a:rPr lang="en-US" dirty="0"/>
              <a:t>Integer (int)</a:t>
            </a:r>
          </a:p>
          <a:p>
            <a:pPr lvl="1"/>
            <a:r>
              <a:rPr lang="en-US" dirty="0"/>
              <a:t>Double (double)</a:t>
            </a:r>
          </a:p>
          <a:p>
            <a:r>
              <a:rPr lang="en-US" dirty="0"/>
              <a:t>Strings</a:t>
            </a:r>
          </a:p>
          <a:p>
            <a:pPr lvl="1"/>
            <a:r>
              <a:rPr lang="en-US" dirty="0"/>
              <a:t>String</a:t>
            </a:r>
          </a:p>
          <a:p>
            <a:r>
              <a:rPr lang="en-US" dirty="0"/>
              <a:t>Booleans</a:t>
            </a:r>
          </a:p>
          <a:p>
            <a:pPr lvl="1"/>
            <a:r>
              <a:rPr lang="en-US" dirty="0"/>
              <a:t>bool</a:t>
            </a:r>
          </a:p>
          <a:p>
            <a:r>
              <a:rPr lang="en-US" dirty="0"/>
              <a:t>Lists &amp; Maps</a:t>
            </a:r>
          </a:p>
          <a:p>
            <a:r>
              <a:rPr lang="en-US" dirty="0"/>
              <a:t>Dynamic Types</a:t>
            </a:r>
          </a:p>
        </p:txBody>
      </p:sp>
    </p:spTree>
    <p:extLst>
      <p:ext uri="{BB962C8B-B14F-4D97-AF65-F5344CB8AC3E}">
        <p14:creationId xmlns:p14="http://schemas.microsoft.com/office/powerpoint/2010/main" val="177474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E8A83-9F4B-6441-AC0B-59A0D275F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F4E71-9BF0-6549-9A82-BD56D4AA0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Menampung</a:t>
            </a:r>
            <a:r>
              <a:rPr lang="en-US" dirty="0"/>
              <a:t> </a:t>
            </a:r>
            <a:r>
              <a:rPr lang="en-US" dirty="0" err="1"/>
              <a:t>nilai</a:t>
            </a:r>
            <a:endParaRPr lang="en-US" dirty="0"/>
          </a:p>
          <a:p>
            <a:r>
              <a:rPr lang="en-US" dirty="0"/>
              <a:t>Syntax</a:t>
            </a:r>
          </a:p>
          <a:p>
            <a:pPr lvl="1"/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String name = ‘My Name is Budi’;</a:t>
            </a:r>
          </a:p>
          <a:p>
            <a:pPr lvl="1"/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int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panjang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= 10;</a:t>
            </a:r>
          </a:p>
          <a:p>
            <a:pPr lvl="1"/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double radius = 1.0;</a:t>
            </a:r>
          </a:p>
          <a:p>
            <a:pPr lvl="1"/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var </a:t>
            </a:r>
            <a:r>
              <a:rPr lang="en-US" dirty="0" err="1">
                <a:solidFill>
                  <a:schemeClr val="bg1"/>
                </a:solidFill>
                <a:highlight>
                  <a:srgbClr val="000000"/>
                </a:highlight>
              </a:rPr>
              <a:t>luas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 = 100;</a:t>
            </a:r>
          </a:p>
          <a:p>
            <a:r>
              <a:rPr lang="en-US" dirty="0"/>
              <a:t> final &amp; const keyword </a:t>
            </a:r>
            <a:r>
              <a:rPr lang="en-US"/>
              <a:t>/ reserved </a:t>
            </a:r>
            <a:r>
              <a:rPr lang="en-US" dirty="0"/>
              <a:t>word</a:t>
            </a:r>
          </a:p>
          <a:p>
            <a:pPr lvl="1"/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final double pi = 3.14;</a:t>
            </a:r>
          </a:p>
          <a:p>
            <a:pPr lvl="1"/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const double pi = 3.14;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552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934AD-A6FF-3B48-9D87-C8057D7FB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33559-EF97-A44D-8871-12D261AD3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Arithmatic</a:t>
            </a:r>
            <a:r>
              <a:rPr lang="en-US" dirty="0"/>
              <a:t> </a:t>
            </a:r>
            <a:r>
              <a:rPr lang="en-US" dirty="0" err="1"/>
              <a:t>Operatos</a:t>
            </a:r>
            <a:endParaRPr lang="en-US" dirty="0"/>
          </a:p>
          <a:p>
            <a:pPr lvl="1"/>
            <a:r>
              <a:rPr lang="en-US" dirty="0"/>
              <a:t>+   -   *   /   ~/   ++   --</a:t>
            </a:r>
          </a:p>
          <a:p>
            <a:r>
              <a:rPr lang="en-US" dirty="0"/>
              <a:t>Equality and Relational Operators</a:t>
            </a:r>
          </a:p>
          <a:p>
            <a:pPr lvl="1"/>
            <a:r>
              <a:rPr lang="en-US" dirty="0"/>
              <a:t>&gt;   &lt;    &gt;=   &lt;=   ==   !=</a:t>
            </a:r>
          </a:p>
          <a:p>
            <a:r>
              <a:rPr lang="en-US" dirty="0"/>
              <a:t>Type test Operators</a:t>
            </a:r>
          </a:p>
          <a:p>
            <a:pPr lvl="1"/>
            <a:r>
              <a:rPr lang="en-US" dirty="0"/>
              <a:t>Bitwise AND ( var1 &amp; var2 )</a:t>
            </a:r>
          </a:p>
          <a:p>
            <a:pPr lvl="1"/>
            <a:r>
              <a:rPr lang="en-US" dirty="0"/>
              <a:t>Bitwise OR ( var1 | var2 )</a:t>
            </a:r>
          </a:p>
          <a:p>
            <a:pPr lvl="1"/>
            <a:r>
              <a:rPr lang="en-US" dirty="0"/>
              <a:t>Bitwise XOR ( var1 ^ var2 )</a:t>
            </a:r>
          </a:p>
          <a:p>
            <a:pPr lvl="1"/>
            <a:r>
              <a:rPr lang="en-US" dirty="0"/>
              <a:t>Bitwise NOT ( ~var1 )</a:t>
            </a:r>
          </a:p>
          <a:p>
            <a:pPr lvl="1"/>
            <a:r>
              <a:rPr lang="en-US" dirty="0"/>
              <a:t>Left shift ( a &lt;&lt; b )</a:t>
            </a:r>
          </a:p>
          <a:p>
            <a:pPr lvl="1"/>
            <a:r>
              <a:rPr lang="en-US" dirty="0"/>
              <a:t>Right shift ( a &gt;&gt; b )</a:t>
            </a:r>
          </a:p>
        </p:txBody>
      </p:sp>
    </p:spTree>
    <p:extLst>
      <p:ext uri="{BB962C8B-B14F-4D97-AF65-F5344CB8AC3E}">
        <p14:creationId xmlns:p14="http://schemas.microsoft.com/office/powerpoint/2010/main" val="76445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4712</TotalTime>
  <Words>830</Words>
  <Application>Microsoft Macintosh PowerPoint</Application>
  <PresentationFormat>Widescreen</PresentationFormat>
  <Paragraphs>188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Dart Language</vt:lpstr>
      <vt:lpstr>Why Dart ?</vt:lpstr>
      <vt:lpstr>Installation (Preparation)</vt:lpstr>
      <vt:lpstr>IDE (Integrated Development Environment)</vt:lpstr>
      <vt:lpstr>Visual Studio Code or Code</vt:lpstr>
      <vt:lpstr>Data Types</vt:lpstr>
      <vt:lpstr>Variables</vt:lpstr>
      <vt:lpstr>Operators</vt:lpstr>
      <vt:lpstr>Operators (Lanjutan)</vt:lpstr>
      <vt:lpstr>Conditions</vt:lpstr>
      <vt:lpstr>Loops</vt:lpstr>
      <vt:lpstr>Function</vt:lpstr>
      <vt:lpstr>Function (Lanjutan)</vt:lpstr>
      <vt:lpstr>Function (Lanjutan)</vt:lpstr>
      <vt:lpstr>Collections (in-depth)</vt:lpstr>
      <vt:lpstr>Collections (List)</vt:lpstr>
      <vt:lpstr>Collections (List)</vt:lpstr>
      <vt:lpstr>Collections (Map)</vt:lpstr>
      <vt:lpstr>Collections (Map)</vt:lpstr>
      <vt:lpstr>Unit Testing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Yusak Setiawan</dc:creator>
  <cp:lastModifiedBy>Yusak Setiawan</cp:lastModifiedBy>
  <cp:revision>57</cp:revision>
  <dcterms:created xsi:type="dcterms:W3CDTF">2019-12-21T03:47:13Z</dcterms:created>
  <dcterms:modified xsi:type="dcterms:W3CDTF">2020-03-07T04:51:28Z</dcterms:modified>
</cp:coreProperties>
</file>